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236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87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126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332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698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44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542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049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85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69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691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02AFA9F-6054-4F17-9E9F-E0DBCA3F7D85}" type="datetimeFigureOut">
              <a:rPr lang="en-US" smtClean="0"/>
              <a:t>4/29/2017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FF07D2E-42E7-4AB0-8C7B-C5684CD3078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187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Trademark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Spectrum of Distinctiveness</a:t>
            </a:r>
          </a:p>
        </p:txBody>
      </p:sp>
    </p:spTree>
    <p:extLst>
      <p:ext uri="{BB962C8B-B14F-4D97-AF65-F5344CB8AC3E}">
        <p14:creationId xmlns:p14="http://schemas.microsoft.com/office/powerpoint/2010/main" val="3738377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Distinctiveness Requirement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trademark must be distinctive. No trademark protection will exist without it.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Similar to the novelty requirement for Patents and the originality requirement for copyrights</a:t>
            </a:r>
            <a:r>
              <a:rPr lang="en-US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purpose of this requirement is to make the product’s source recognizable. This serves to prevent confusion among consumers as to what they are purchasing.</a:t>
            </a:r>
          </a:p>
        </p:txBody>
      </p:sp>
    </p:spTree>
    <p:extLst>
      <p:ext uri="{BB962C8B-B14F-4D97-AF65-F5344CB8AC3E}">
        <p14:creationId xmlns:p14="http://schemas.microsoft.com/office/powerpoint/2010/main" val="1751412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Secondary Meaning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public’s association of a product or service with a company.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Secondary meaning is not immediate, but is established over time.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Example: “Raisin Bran” with a particular Kellogg cereal</a:t>
            </a:r>
          </a:p>
        </p:txBody>
      </p:sp>
    </p:spTree>
    <p:extLst>
      <p:ext uri="{BB962C8B-B14F-4D97-AF65-F5344CB8AC3E}">
        <p14:creationId xmlns:p14="http://schemas.microsoft.com/office/powerpoint/2010/main" val="738913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Fanciful 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These are made up words, symbols or devices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 words, symbols or devices bear no relation to the goods or services.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Examples: Google and </a:t>
            </a:r>
            <a:r>
              <a:rPr lang="en-US" sz="2800" dirty="0" err="1"/>
              <a:t>Zerox</a:t>
            </a:r>
            <a:endParaRPr lang="en-US" sz="28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Considered the strongest type of mark in the spectrum of distinctiveness</a:t>
            </a:r>
          </a:p>
        </p:txBody>
      </p:sp>
    </p:spTree>
    <p:extLst>
      <p:ext uri="{BB962C8B-B14F-4D97-AF65-F5344CB8AC3E}">
        <p14:creationId xmlns:p14="http://schemas.microsoft.com/office/powerpoint/2010/main" val="2225132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Arbitrary Marks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Unlike fanciful marks, arbitrary marks are real words.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These marks do not describe the goods or products.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Examples: Apple common word for computer company.  As you can see, Apple is a common word that does not bear a descriptive relationship to a computer.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These marks are eligible for trademark registration.</a:t>
            </a:r>
          </a:p>
        </p:txBody>
      </p:sp>
    </p:spTree>
    <p:extLst>
      <p:ext uri="{BB962C8B-B14F-4D97-AF65-F5344CB8AC3E}">
        <p14:creationId xmlns:p14="http://schemas.microsoft.com/office/powerpoint/2010/main" val="206014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Suggestive 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These marks </a:t>
            </a:r>
            <a:r>
              <a:rPr lang="en-US" sz="2800" i="1" dirty="0"/>
              <a:t>imply</a:t>
            </a:r>
            <a:r>
              <a:rPr lang="en-US" sz="2800" dirty="0"/>
              <a:t> a characteristic of the good or service being sold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Example: Coppertone for sunscreen lotion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Minimum required for a mark absent a secondary meaning. </a:t>
            </a:r>
          </a:p>
        </p:txBody>
      </p:sp>
    </p:spTree>
    <p:extLst>
      <p:ext uri="{BB962C8B-B14F-4D97-AF65-F5344CB8AC3E}">
        <p14:creationId xmlns:p14="http://schemas.microsoft.com/office/powerpoint/2010/main" val="3417466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Descriptive Mark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Describes the purpose or attribute of a service or good.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This type of mark is not eligible for trademark absent a secondary meaning</a:t>
            </a:r>
            <a:r>
              <a:rPr lang="en-US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Windows Software would be eligible since it has established a secondary meaning. </a:t>
            </a:r>
          </a:p>
        </p:txBody>
      </p:sp>
    </p:spTree>
    <p:extLst>
      <p:ext uri="{BB962C8B-B14F-4D97-AF65-F5344CB8AC3E}">
        <p14:creationId xmlns:p14="http://schemas.microsoft.com/office/powerpoint/2010/main" val="1732677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Generic Marks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Least distinctive type of mark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Common name for good or service being sold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Example: The name “Basket Shop” only to denote a store which sells baskets.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Not eligible for trademark even if it has acquired secondary meaning through advertising.</a:t>
            </a:r>
          </a:p>
        </p:txBody>
      </p:sp>
    </p:spTree>
    <p:extLst>
      <p:ext uri="{BB962C8B-B14F-4D97-AF65-F5344CB8AC3E}">
        <p14:creationId xmlns:p14="http://schemas.microsoft.com/office/powerpoint/2010/main" val="3626380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Validity	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It is conceivable that the public can associate a trademark with an entire category of products, thus losing its trademark protection. When this happens the trademark becomes generic.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Example: Aspirin</a:t>
            </a:r>
          </a:p>
        </p:txBody>
      </p:sp>
    </p:spTree>
    <p:extLst>
      <p:ext uri="{BB962C8B-B14F-4D97-AF65-F5344CB8AC3E}">
        <p14:creationId xmlns:p14="http://schemas.microsoft.com/office/powerpoint/2010/main" val="390184579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38</TotalTime>
  <Words>353</Words>
  <Application>Microsoft Office PowerPoint</Application>
  <PresentationFormat>Widescreen</PresentationFormat>
  <Paragraphs>36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Wingdings</vt:lpstr>
      <vt:lpstr>Retrospect</vt:lpstr>
      <vt:lpstr>Trademark</vt:lpstr>
      <vt:lpstr>Distinctiveness Requirement </vt:lpstr>
      <vt:lpstr>Secondary Meaning</vt:lpstr>
      <vt:lpstr>Fanciful Marks</vt:lpstr>
      <vt:lpstr>Arbitrary Marks </vt:lpstr>
      <vt:lpstr>Suggestive Marks</vt:lpstr>
      <vt:lpstr>Descriptive Mark</vt:lpstr>
      <vt:lpstr>Generic Marks </vt:lpstr>
      <vt:lpstr>Trademark Validity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Trademark</dc:title>
  <dc:creator>Dana Nasser</dc:creator>
  <cp:lastModifiedBy>Dana Nasser</cp:lastModifiedBy>
  <cp:revision>5</cp:revision>
  <dcterms:created xsi:type="dcterms:W3CDTF">2017-04-30T04:34:47Z</dcterms:created>
  <dcterms:modified xsi:type="dcterms:W3CDTF">2017-04-30T05:12:50Z</dcterms:modified>
</cp:coreProperties>
</file>